
<file path=[Content_Types].xml><?xml version="1.0" encoding="utf-8"?>
<Types xmlns="http://schemas.openxmlformats.org/package/2006/content-types">
  <Default Extension="png" ContentType="image/png"/>
  <Default Extension="bmp" ContentType="image/bmp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3" r:id="rId5"/>
    <p:sldId id="265" r:id="rId6"/>
    <p:sldId id="259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 Morgan" initials="BM" lastIdx="2" clrIdx="0">
    <p:extLst>
      <p:ext uri="{19B8F6BF-5375-455C-9EA6-DF929625EA0E}">
        <p15:presenceInfo xmlns:p15="http://schemas.microsoft.com/office/powerpoint/2012/main" userId="16fe07ab-fb85-4b8f-b8ff-e5e5df028fc8" providerId="Windows Live"/>
      </p:ext>
    </p:extLst>
  </p:cmAuthor>
  <p:cmAuthor id="2" name="Doreen Tannenbaum" initials="DT" lastIdx="2" clrIdx="1">
    <p:extLst>
      <p:ext uri="{19B8F6BF-5375-455C-9EA6-DF929625EA0E}">
        <p15:presenceInfo xmlns:p15="http://schemas.microsoft.com/office/powerpoint/2012/main" userId="S-1-5-21-497440546-3349810628-3187559507-33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385B8D"/>
    <a:srgbClr val="2B60AA"/>
    <a:srgbClr val="0064A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94715"/>
  </p:normalViewPr>
  <p:slideViewPr>
    <p:cSldViewPr snapToGrid="0" snapToObjects="1">
      <p:cViewPr varScale="1">
        <p:scale>
          <a:sx n="124" d="100"/>
          <a:sy n="124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9C6FC-8A67-C64C-9EA5-49B4961C6E5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A7C00B-65B1-9946-9668-88DFE579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97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7F38E-372D-374F-949A-93BAFE2E2E4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729B32-A8E4-E843-A3A3-85B818FB9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D5C28A2-967B-2A44-B1CA-1A3CE16A83A1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EC2C992D-A3D2-C54B-923A-3B2BDA9E71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79653"/>
            <a:ext cx="2751910" cy="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3A4-F5F5-1A4C-98E5-64ED191D6F0C}" type="datetime1">
              <a:rPr lang="en-US" smtClean="0"/>
              <a:t>8/15/2018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52549" y="52254"/>
            <a:ext cx="1088571" cy="193714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52254"/>
            <a:ext cx="3235023" cy="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7C65-BF86-8743-B8F9-31C714769B4E}" type="datetime1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2549" y="52254"/>
            <a:ext cx="1088571" cy="193714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52254"/>
            <a:ext cx="3235023" cy="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782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12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782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12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553-22F8-294C-A5EA-DFE177D072CA}" type="datetime1">
              <a:rPr lang="en-US" smtClean="0"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FA_Email Signature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2" y="6278881"/>
            <a:ext cx="1611087" cy="44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252549" y="52254"/>
            <a:ext cx="1088571" cy="193714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52254"/>
            <a:ext cx="3235023" cy="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503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708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0AF-4645-1245-A2A8-80FE4C463D94}" type="datetime1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FA_Email Signature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2" y="6278881"/>
            <a:ext cx="1611087" cy="44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252549" y="52254"/>
            <a:ext cx="1088571" cy="193714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52254"/>
            <a:ext cx="3235023" cy="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6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57F3-5645-B540-AEF5-75249652EE33}" type="datetime1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FA_Email Signature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2" y="6278881"/>
            <a:ext cx="1611087" cy="44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252549" y="52254"/>
            <a:ext cx="1088571" cy="193714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52254"/>
            <a:ext cx="3235023" cy="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2" y="609600"/>
            <a:ext cx="5254756" cy="52547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0" y="240914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cap="none" spc="50" dirty="0">
                <a:ln w="0"/>
                <a:solidFill>
                  <a:srgbClr val="0064A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</a:p>
          <a:p>
            <a:pPr algn="ctr"/>
            <a:r>
              <a:rPr lang="en-US" sz="6000" b="1" cap="none" spc="50" dirty="0">
                <a:ln w="0"/>
                <a:solidFill>
                  <a:srgbClr val="0064A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74403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1A08D25-AB20-A344-A108-3A8DA3FC0496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5EB5B64-243B-AC41-AF55-A7B0E9BF0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5" r:id="rId4"/>
    <p:sldLayoutId id="2147483668" r:id="rId5"/>
    <p:sldLayoutId id="2147483669" r:id="rId6"/>
    <p:sldLayoutId id="214748367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hyperlink" Target="http://portal.uci.edu/uPortal/p/webproxy-cms-file-view.ctf1/max/render.uP?pP_cmsUri=public/Purchasing/Buying/UCI-Competitive-Bid-Policy.x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/>
              <a:t>Uniform Guidance (“UG”)</a:t>
            </a:r>
            <a:br>
              <a:rPr lang="en-US" dirty="0"/>
            </a:br>
            <a:r>
              <a:rPr lang="en-US" dirty="0"/>
              <a:t>Procurement Standards </a:t>
            </a:r>
            <a:br>
              <a:rPr lang="en-US" dirty="0"/>
            </a:br>
            <a:r>
              <a:rPr lang="en-US" dirty="0"/>
              <a:t>Effective July 1,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992D-A3D2-C54B-923A-3B2BDA9E719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48" y="3738260"/>
            <a:ext cx="4708703" cy="3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175" y="2233791"/>
            <a:ext cx="8325650" cy="46622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Purpose:</a:t>
            </a:r>
          </a:p>
          <a:p>
            <a:r>
              <a:rPr lang="en-US" sz="2400" dirty="0"/>
              <a:t>Concentrate on increased competition</a:t>
            </a:r>
          </a:p>
          <a:p>
            <a:r>
              <a:rPr lang="en-US" sz="2400" dirty="0"/>
              <a:t>Transparency in the procurement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480"/>
          </a:xfrm>
        </p:spPr>
        <p:txBody>
          <a:bodyPr/>
          <a:lstStyle/>
          <a:p>
            <a:r>
              <a:rPr lang="en-US" dirty="0"/>
              <a:t>UG Procurement Standards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3" y="1152606"/>
            <a:ext cx="1565291" cy="848876"/>
          </a:xfrm>
          <a:prstGeom prst="rect">
            <a:avLst/>
          </a:prstGeom>
        </p:spPr>
      </p:pic>
      <p:pic>
        <p:nvPicPr>
          <p:cNvPr id="1026" name="Picture 2" descr="Image result for transpar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82" y="3961709"/>
            <a:ext cx="4155881" cy="20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93" y="4121419"/>
            <a:ext cx="3978889" cy="14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3182" y="4921207"/>
            <a:ext cx="4337636" cy="162853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*</a:t>
            </a:r>
            <a:r>
              <a:rPr lang="en-US" sz="1400" b="1" u="sng" dirty="0" smtClean="0"/>
              <a:t>Competitive </a:t>
            </a:r>
            <a:r>
              <a:rPr lang="en-US" sz="1400" b="1" u="sng" dirty="0"/>
              <a:t>bidding </a:t>
            </a:r>
            <a:r>
              <a:rPr lang="en-US" sz="1400" b="1" u="sng" dirty="0" smtClean="0"/>
              <a:t>exemptions are:</a:t>
            </a:r>
          </a:p>
          <a:p>
            <a:pPr marL="400050" lvl="1" indent="0">
              <a:buNone/>
            </a:pPr>
            <a:r>
              <a:rPr lang="en-US" sz="1400" b="1" dirty="0" smtClean="0">
                <a:solidFill>
                  <a:srgbClr val="2B60AA"/>
                </a:solidFill>
              </a:rPr>
              <a:t>•</a:t>
            </a:r>
            <a:r>
              <a:rPr lang="en-US" sz="1400" b="1" dirty="0">
                <a:solidFill>
                  <a:srgbClr val="2B60AA"/>
                </a:solidFill>
              </a:rPr>
              <a:t>	Sole Source or no known competition</a:t>
            </a:r>
          </a:p>
          <a:p>
            <a:pPr marL="400050" lvl="1" indent="0">
              <a:buNone/>
            </a:pPr>
            <a:r>
              <a:rPr lang="en-US" sz="1400" b="1" dirty="0">
                <a:solidFill>
                  <a:srgbClr val="2B60AA"/>
                </a:solidFill>
              </a:rPr>
              <a:t>•	Emergency </a:t>
            </a:r>
          </a:p>
          <a:p>
            <a:pPr marL="400050" lvl="1" indent="0">
              <a:buNone/>
            </a:pPr>
            <a:r>
              <a:rPr lang="en-US" sz="1400" b="1" dirty="0">
                <a:solidFill>
                  <a:srgbClr val="2B60AA"/>
                </a:solidFill>
              </a:rPr>
              <a:t>•	Awarding Agency approval </a:t>
            </a:r>
            <a:endParaRPr lang="en-US" sz="1400" b="1" dirty="0" smtClean="0">
              <a:solidFill>
                <a:srgbClr val="2B60AA"/>
              </a:solidFill>
            </a:endParaRP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UG Procurement Standards </a:t>
            </a:r>
            <a:r>
              <a:rPr lang="en-US" sz="3200" dirty="0"/>
              <a:t>Requirements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482"/>
              </p:ext>
            </p:extLst>
          </p:nvPr>
        </p:nvGraphicFramePr>
        <p:xfrm>
          <a:off x="420701" y="958324"/>
          <a:ext cx="8302598" cy="378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299">
                  <a:extLst>
                    <a:ext uri="{9D8B030D-6E8A-4147-A177-3AD203B41FA5}">
                      <a16:colId xmlns:a16="http://schemas.microsoft.com/office/drawing/2014/main" val="930154830"/>
                    </a:ext>
                  </a:extLst>
                </a:gridCol>
                <a:gridCol w="4151299">
                  <a:extLst>
                    <a:ext uri="{9D8B030D-6E8A-4147-A177-3AD203B41FA5}">
                      <a16:colId xmlns:a16="http://schemas.microsoft.com/office/drawing/2014/main" val="1853446821"/>
                    </a:ext>
                  </a:extLst>
                </a:gridCol>
              </a:tblGrid>
              <a:tr h="350256">
                <a:tc>
                  <a:txBody>
                    <a:bodyPr/>
                    <a:lstStyle/>
                    <a:p>
                      <a:r>
                        <a:rPr lang="en-US" sz="1800" cap="all" baseline="0" dirty="0"/>
                        <a:t>Purchase Type</a:t>
                      </a:r>
                      <a:endParaRPr lang="en-US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all" baseline="0" dirty="0"/>
                        <a:t>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336246"/>
                  </a:ext>
                </a:extLst>
              </a:tr>
              <a:tr h="76753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Micro-Purchase </a:t>
                      </a:r>
                      <a:endParaRPr lang="en-US" sz="1800" b="1" dirty="0"/>
                    </a:p>
                    <a:p>
                      <a:r>
                        <a:rPr lang="en-US" sz="1800" b="1" dirty="0" smtClean="0"/>
                        <a:t>(&lt;$10,000)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UG </a:t>
                      </a:r>
                      <a:r>
                        <a:rPr lang="en-US" sz="1800" b="1" dirty="0" smtClean="0"/>
                        <a:t>Procurement Standards requirements </a:t>
                      </a:r>
                      <a:r>
                        <a:rPr lang="en-US" sz="1800" b="1" dirty="0"/>
                        <a:t>do not apply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0866"/>
                  </a:ext>
                </a:extLst>
              </a:tr>
              <a:tr h="15916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Small </a:t>
                      </a:r>
                      <a:r>
                        <a:rPr lang="en-US" sz="1800" b="1" dirty="0" smtClean="0"/>
                        <a:t>Purchase - 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using any amount of federal funds</a:t>
                      </a:r>
                    </a:p>
                    <a:p>
                      <a:r>
                        <a:rPr lang="en-US" sz="1800" b="1" dirty="0" smtClean="0"/>
                        <a:t>(≥ $10,000 </a:t>
                      </a:r>
                      <a:r>
                        <a:rPr lang="en-US" sz="1800" b="1" dirty="0"/>
                        <a:t>and &lt; $100,000 for </a:t>
                      </a:r>
                      <a:r>
                        <a:rPr lang="en-US" sz="1800" b="1" dirty="0" smtClean="0"/>
                        <a:t>California)</a:t>
                      </a:r>
                      <a:endParaRPr lang="en-US" sz="1800" b="1" dirty="0"/>
                    </a:p>
                    <a:p>
                      <a:endParaRPr lang="en-US" sz="18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Competitive Bids </a:t>
                      </a:r>
                      <a:r>
                        <a:rPr lang="en-US" sz="1800" b="1" dirty="0" smtClean="0"/>
                        <a:t>Purchase - </a:t>
                      </a:r>
                      <a:r>
                        <a:rPr lang="en-US" sz="1800" b="1" i="1" dirty="0" smtClean="0"/>
                        <a:t>using either federal or non-federal funds</a:t>
                      </a:r>
                    </a:p>
                    <a:p>
                      <a:r>
                        <a:rPr lang="en-US" sz="1800" b="1" dirty="0" smtClean="0"/>
                        <a:t>(≥ </a:t>
                      </a:r>
                      <a:r>
                        <a:rPr lang="en-US" sz="1800" b="1" dirty="0"/>
                        <a:t>$100,000 for </a:t>
                      </a:r>
                      <a:r>
                        <a:rPr lang="en-US" sz="1800" b="1" dirty="0" smtClean="0"/>
                        <a:t>California)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This purchase requires</a:t>
                      </a:r>
                      <a:r>
                        <a:rPr lang="en-US" sz="1200" b="1" i="1" baseline="0" dirty="0" smtClean="0"/>
                        <a:t> Competitive Bidding – please review the </a:t>
                      </a:r>
                      <a:r>
                        <a:rPr lang="en-US" sz="1200" b="1" i="1" baseline="0" dirty="0" smtClean="0">
                          <a:hlinkClick r:id="rId2"/>
                        </a:rPr>
                        <a:t>bidding process</a:t>
                      </a:r>
                      <a:r>
                        <a:rPr lang="en-US" sz="1200" b="1" i="1" baseline="0" dirty="0" smtClean="0"/>
                        <a:t>.</a:t>
                      </a:r>
                      <a:endParaRPr lang="en-US" sz="1200" b="1" i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/>
                        <a:t>Minimum of two comparison quotes and </a:t>
                      </a:r>
                      <a:r>
                        <a:rPr lang="en-US" sz="1400" i="1" dirty="0" smtClean="0"/>
                        <a:t>fill out the </a:t>
                      </a:r>
                      <a:r>
                        <a:rPr lang="en-US" sz="1400" i="1" dirty="0"/>
                        <a:t>conflict of interest section </a:t>
                      </a:r>
                      <a:r>
                        <a:rPr lang="en-US" sz="1400" i="1" dirty="0" smtClean="0"/>
                        <a:t>VII of </a:t>
                      </a:r>
                      <a:r>
                        <a:rPr lang="en-US" sz="1400" i="1" dirty="0"/>
                        <a:t>the Source Selection Justification </a:t>
                      </a:r>
                      <a:r>
                        <a:rPr lang="en-US" sz="1400" i="1" dirty="0" smtClean="0"/>
                        <a:t>form and attach to KFS</a:t>
                      </a:r>
                      <a:r>
                        <a:rPr lang="en-US" sz="1400" i="1" baseline="0" dirty="0" smtClean="0"/>
                        <a:t> Requisition Notes &amp; Attachment tab</a:t>
                      </a:r>
                      <a:endParaRPr lang="en-US" sz="1400" i="1" dirty="0"/>
                    </a:p>
                    <a:p>
                      <a:pPr marL="457200" lvl="1" indent="0">
                        <a:buNone/>
                      </a:pPr>
                      <a:r>
                        <a:rPr lang="en-US" sz="1400" dirty="0"/>
                        <a:t>		</a:t>
                      </a:r>
                      <a:r>
                        <a:rPr lang="en-US" sz="1400" b="1" i="0" dirty="0"/>
                        <a:t>OR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 smtClean="0"/>
                        <a:t>For competitive bidding exemptions* - </a:t>
                      </a:r>
                      <a:r>
                        <a:rPr lang="en-US" sz="1400" i="1" dirty="0"/>
                        <a:t>fill out the entire Source Selection Justification </a:t>
                      </a:r>
                      <a:r>
                        <a:rPr lang="en-US" sz="1400" i="1" dirty="0" smtClean="0"/>
                        <a:t>form and attach to KFS</a:t>
                      </a:r>
                      <a:r>
                        <a:rPr lang="en-US" sz="1400" i="1" baseline="0" dirty="0" smtClean="0"/>
                        <a:t> Requisition Notes &amp; Attachment tab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92171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746" y="4921207"/>
            <a:ext cx="898297" cy="1286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t="33529" r="33306" b="33258"/>
          <a:stretch/>
        </p:blipFill>
        <p:spPr>
          <a:xfrm>
            <a:off x="6988800" y="4921207"/>
            <a:ext cx="1262400" cy="12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Contracted Suppliers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38485" y="2729805"/>
            <a:ext cx="4705264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B60AA"/>
                </a:solidFill>
              </a:rPr>
              <a:t>If UC or UCI contracted suppliers </a:t>
            </a:r>
            <a:r>
              <a:rPr lang="en-US" b="1" i="1" dirty="0" smtClean="0">
                <a:solidFill>
                  <a:srgbClr val="2B60AA"/>
                </a:solidFill>
              </a:rPr>
              <a:t>are </a:t>
            </a:r>
            <a:r>
              <a:rPr lang="en-US" b="1" i="1" dirty="0">
                <a:solidFill>
                  <a:srgbClr val="2B60AA"/>
                </a:solidFill>
              </a:rPr>
              <a:t>used for any purchases, Uniform Guidance </a:t>
            </a:r>
            <a:r>
              <a:rPr lang="en-US" b="1" i="1" dirty="0" smtClean="0">
                <a:solidFill>
                  <a:srgbClr val="2B60AA"/>
                </a:solidFill>
              </a:rPr>
              <a:t>Procurement Standards requirements </a:t>
            </a:r>
            <a:r>
              <a:rPr lang="en-US" b="1" i="1" dirty="0">
                <a:solidFill>
                  <a:srgbClr val="C00000"/>
                </a:solidFill>
              </a:rPr>
              <a:t>do not apply.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9" y="1192009"/>
            <a:ext cx="3064813" cy="53469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9039" y="5390866"/>
            <a:ext cx="667152" cy="2115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1617258" y="5368006"/>
            <a:ext cx="429905" cy="2572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029" y="1760537"/>
            <a:ext cx="7067942" cy="45259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Justification 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45" y="1079281"/>
            <a:ext cx="4101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Please note: Threshold for </a:t>
            </a:r>
            <a:r>
              <a:rPr lang="en-US" sz="1200" dirty="0" smtClean="0"/>
              <a:t>funded federally purchases is raised </a:t>
            </a:r>
            <a:r>
              <a:rPr lang="en-US" sz="1200" dirty="0"/>
              <a:t>to </a:t>
            </a:r>
            <a:r>
              <a:rPr lang="en-US" sz="1200" dirty="0" smtClean="0"/>
              <a:t>$</a:t>
            </a:r>
            <a:r>
              <a:rPr lang="en-US" sz="1200" dirty="0"/>
              <a:t>10,000 instead of $</a:t>
            </a:r>
            <a:r>
              <a:rPr lang="en-US" sz="1200" dirty="0" smtClean="0"/>
              <a:t>3,500. </a:t>
            </a:r>
            <a:endParaRPr lang="en-US" sz="1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905045" y="1019846"/>
            <a:ext cx="4103274" cy="1042200"/>
          </a:xfrm>
          <a:custGeom>
            <a:avLst/>
            <a:gdLst>
              <a:gd name="connsiteX0" fmla="*/ 0 w 4103274"/>
              <a:gd name="connsiteY0" fmla="*/ 96345 h 578057"/>
              <a:gd name="connsiteX1" fmla="*/ 96345 w 4103274"/>
              <a:gd name="connsiteY1" fmla="*/ 0 h 578057"/>
              <a:gd name="connsiteX2" fmla="*/ 683879 w 4103274"/>
              <a:gd name="connsiteY2" fmla="*/ 0 h 578057"/>
              <a:gd name="connsiteX3" fmla="*/ 683879 w 4103274"/>
              <a:gd name="connsiteY3" fmla="*/ 0 h 578057"/>
              <a:gd name="connsiteX4" fmla="*/ 1709698 w 4103274"/>
              <a:gd name="connsiteY4" fmla="*/ 0 h 578057"/>
              <a:gd name="connsiteX5" fmla="*/ 4006929 w 4103274"/>
              <a:gd name="connsiteY5" fmla="*/ 0 h 578057"/>
              <a:gd name="connsiteX6" fmla="*/ 4103274 w 4103274"/>
              <a:gd name="connsiteY6" fmla="*/ 96345 h 578057"/>
              <a:gd name="connsiteX7" fmla="*/ 4103274 w 4103274"/>
              <a:gd name="connsiteY7" fmla="*/ 337200 h 578057"/>
              <a:gd name="connsiteX8" fmla="*/ 4103274 w 4103274"/>
              <a:gd name="connsiteY8" fmla="*/ 337200 h 578057"/>
              <a:gd name="connsiteX9" fmla="*/ 4103274 w 4103274"/>
              <a:gd name="connsiteY9" fmla="*/ 481714 h 578057"/>
              <a:gd name="connsiteX10" fmla="*/ 4103274 w 4103274"/>
              <a:gd name="connsiteY10" fmla="*/ 481712 h 578057"/>
              <a:gd name="connsiteX11" fmla="*/ 4006929 w 4103274"/>
              <a:gd name="connsiteY11" fmla="*/ 578057 h 578057"/>
              <a:gd name="connsiteX12" fmla="*/ 1709698 w 4103274"/>
              <a:gd name="connsiteY12" fmla="*/ 578057 h 578057"/>
              <a:gd name="connsiteX13" fmla="*/ 1196802 w 4103274"/>
              <a:gd name="connsiteY13" fmla="*/ 650314 h 578057"/>
              <a:gd name="connsiteX14" fmla="*/ 683879 w 4103274"/>
              <a:gd name="connsiteY14" fmla="*/ 578057 h 578057"/>
              <a:gd name="connsiteX15" fmla="*/ 96345 w 4103274"/>
              <a:gd name="connsiteY15" fmla="*/ 578057 h 578057"/>
              <a:gd name="connsiteX16" fmla="*/ 0 w 4103274"/>
              <a:gd name="connsiteY16" fmla="*/ 481712 h 578057"/>
              <a:gd name="connsiteX17" fmla="*/ 0 w 4103274"/>
              <a:gd name="connsiteY17" fmla="*/ 481714 h 578057"/>
              <a:gd name="connsiteX18" fmla="*/ 0 w 4103274"/>
              <a:gd name="connsiteY18" fmla="*/ 337200 h 578057"/>
              <a:gd name="connsiteX19" fmla="*/ 0 w 4103274"/>
              <a:gd name="connsiteY19" fmla="*/ 337200 h 578057"/>
              <a:gd name="connsiteX20" fmla="*/ 0 w 4103274"/>
              <a:gd name="connsiteY20" fmla="*/ 96345 h 578057"/>
              <a:gd name="connsiteX0" fmla="*/ 0 w 4103274"/>
              <a:gd name="connsiteY0" fmla="*/ 96345 h 1042200"/>
              <a:gd name="connsiteX1" fmla="*/ 96345 w 4103274"/>
              <a:gd name="connsiteY1" fmla="*/ 0 h 1042200"/>
              <a:gd name="connsiteX2" fmla="*/ 683879 w 4103274"/>
              <a:gd name="connsiteY2" fmla="*/ 0 h 1042200"/>
              <a:gd name="connsiteX3" fmla="*/ 683879 w 4103274"/>
              <a:gd name="connsiteY3" fmla="*/ 0 h 1042200"/>
              <a:gd name="connsiteX4" fmla="*/ 1709698 w 4103274"/>
              <a:gd name="connsiteY4" fmla="*/ 0 h 1042200"/>
              <a:gd name="connsiteX5" fmla="*/ 4006929 w 4103274"/>
              <a:gd name="connsiteY5" fmla="*/ 0 h 1042200"/>
              <a:gd name="connsiteX6" fmla="*/ 4103274 w 4103274"/>
              <a:gd name="connsiteY6" fmla="*/ 96345 h 1042200"/>
              <a:gd name="connsiteX7" fmla="*/ 4103274 w 4103274"/>
              <a:gd name="connsiteY7" fmla="*/ 337200 h 1042200"/>
              <a:gd name="connsiteX8" fmla="*/ 4103274 w 4103274"/>
              <a:gd name="connsiteY8" fmla="*/ 337200 h 1042200"/>
              <a:gd name="connsiteX9" fmla="*/ 4103274 w 4103274"/>
              <a:gd name="connsiteY9" fmla="*/ 481714 h 1042200"/>
              <a:gd name="connsiteX10" fmla="*/ 4103274 w 4103274"/>
              <a:gd name="connsiteY10" fmla="*/ 481712 h 1042200"/>
              <a:gd name="connsiteX11" fmla="*/ 4006929 w 4103274"/>
              <a:gd name="connsiteY11" fmla="*/ 578057 h 1042200"/>
              <a:gd name="connsiteX12" fmla="*/ 1709698 w 4103274"/>
              <a:gd name="connsiteY12" fmla="*/ 578057 h 1042200"/>
              <a:gd name="connsiteX13" fmla="*/ 766496 w 4103274"/>
              <a:gd name="connsiteY13" fmla="*/ 1042200 h 1042200"/>
              <a:gd name="connsiteX14" fmla="*/ 683879 w 4103274"/>
              <a:gd name="connsiteY14" fmla="*/ 578057 h 1042200"/>
              <a:gd name="connsiteX15" fmla="*/ 96345 w 4103274"/>
              <a:gd name="connsiteY15" fmla="*/ 578057 h 1042200"/>
              <a:gd name="connsiteX16" fmla="*/ 0 w 4103274"/>
              <a:gd name="connsiteY16" fmla="*/ 481712 h 1042200"/>
              <a:gd name="connsiteX17" fmla="*/ 0 w 4103274"/>
              <a:gd name="connsiteY17" fmla="*/ 481714 h 1042200"/>
              <a:gd name="connsiteX18" fmla="*/ 0 w 4103274"/>
              <a:gd name="connsiteY18" fmla="*/ 337200 h 1042200"/>
              <a:gd name="connsiteX19" fmla="*/ 0 w 4103274"/>
              <a:gd name="connsiteY19" fmla="*/ 337200 h 1042200"/>
              <a:gd name="connsiteX20" fmla="*/ 0 w 4103274"/>
              <a:gd name="connsiteY20" fmla="*/ 96345 h 10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03274" h="1042200">
                <a:moveTo>
                  <a:pt x="0" y="96345"/>
                </a:moveTo>
                <a:cubicBezTo>
                  <a:pt x="0" y="43135"/>
                  <a:pt x="43135" y="0"/>
                  <a:pt x="96345" y="0"/>
                </a:cubicBezTo>
                <a:lnTo>
                  <a:pt x="683879" y="0"/>
                </a:lnTo>
                <a:lnTo>
                  <a:pt x="683879" y="0"/>
                </a:lnTo>
                <a:lnTo>
                  <a:pt x="1709698" y="0"/>
                </a:lnTo>
                <a:lnTo>
                  <a:pt x="4006929" y="0"/>
                </a:lnTo>
                <a:cubicBezTo>
                  <a:pt x="4060139" y="0"/>
                  <a:pt x="4103274" y="43135"/>
                  <a:pt x="4103274" y="96345"/>
                </a:cubicBezTo>
                <a:lnTo>
                  <a:pt x="4103274" y="337200"/>
                </a:lnTo>
                <a:lnTo>
                  <a:pt x="4103274" y="337200"/>
                </a:lnTo>
                <a:lnTo>
                  <a:pt x="4103274" y="481714"/>
                </a:lnTo>
                <a:lnTo>
                  <a:pt x="4103274" y="481712"/>
                </a:lnTo>
                <a:cubicBezTo>
                  <a:pt x="4103274" y="534922"/>
                  <a:pt x="4060139" y="578057"/>
                  <a:pt x="4006929" y="578057"/>
                </a:cubicBezTo>
                <a:lnTo>
                  <a:pt x="1709698" y="578057"/>
                </a:lnTo>
                <a:lnTo>
                  <a:pt x="766496" y="1042200"/>
                </a:lnTo>
                <a:lnTo>
                  <a:pt x="683879" y="578057"/>
                </a:lnTo>
                <a:lnTo>
                  <a:pt x="96345" y="578057"/>
                </a:lnTo>
                <a:cubicBezTo>
                  <a:pt x="43135" y="578057"/>
                  <a:pt x="0" y="534922"/>
                  <a:pt x="0" y="481712"/>
                </a:cubicBezTo>
                <a:lnTo>
                  <a:pt x="0" y="481714"/>
                </a:lnTo>
                <a:lnTo>
                  <a:pt x="0" y="337200"/>
                </a:lnTo>
                <a:lnTo>
                  <a:pt x="0" y="337200"/>
                </a:lnTo>
                <a:lnTo>
                  <a:pt x="0" y="9634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KFS Requisitions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9" y="1386047"/>
            <a:ext cx="3702109" cy="423098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9649" y="1840776"/>
            <a:ext cx="1859117" cy="1171365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KFS will flag requirements if federal funds are involved.</a:t>
            </a:r>
          </a:p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56" y="1386047"/>
            <a:ext cx="4324557" cy="494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1757" y="1931877"/>
            <a:ext cx="2698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GEC and transfer of any amount to federal funds after the original purchase need proper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attached to the original KFS requisition.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623" y="1125849"/>
            <a:ext cx="85928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Purchases Above Micro-Purchase Threshold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33381" r="67075" b="33258"/>
          <a:stretch/>
        </p:blipFill>
        <p:spPr>
          <a:xfrm>
            <a:off x="6553200" y="4856309"/>
            <a:ext cx="1667436" cy="16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01861"/>
            <a:ext cx="7772400" cy="734784"/>
          </a:xfrm>
        </p:spPr>
        <p:txBody>
          <a:bodyPr/>
          <a:lstStyle/>
          <a:p>
            <a:r>
              <a:rPr lang="en-US" sz="3600" u="sng" dirty="0">
                <a:solidFill>
                  <a:srgbClr val="385B8D"/>
                </a:solidFill>
              </a:rPr>
              <a:t>procurement.uci.edu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992D-A3D2-C54B-923A-3B2BDA9E7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4" y="1593592"/>
            <a:ext cx="3707892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uci-powerpoint-template</Template>
  <TotalTime>2186</TotalTime>
  <Words>213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Custom Design</vt:lpstr>
      <vt:lpstr>Uniform Guidance (“UG”) Procurement Standards  Effective July 1, 2018</vt:lpstr>
      <vt:lpstr>UG Procurement Standards</vt:lpstr>
      <vt:lpstr>UG Procurement Standards Requirements</vt:lpstr>
      <vt:lpstr>Contracted Suppliers</vt:lpstr>
      <vt:lpstr>Source Justification Form</vt:lpstr>
      <vt:lpstr>KFS Requisitions</vt:lpstr>
      <vt:lpstr>procurement.uci.edu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Anne Niswonger</dc:creator>
  <cp:lastModifiedBy>Sandra Stevens</cp:lastModifiedBy>
  <cp:revision>42</cp:revision>
  <cp:lastPrinted>2018-06-22T16:34:29Z</cp:lastPrinted>
  <dcterms:created xsi:type="dcterms:W3CDTF">2018-04-20T21:03:46Z</dcterms:created>
  <dcterms:modified xsi:type="dcterms:W3CDTF">2018-08-15T19:43:25Z</dcterms:modified>
</cp:coreProperties>
</file>